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333" r:id="rId10"/>
    <p:sldId id="334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335" r:id="rId21"/>
    <p:sldId id="336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3" d="100"/>
          <a:sy n="93" d="100"/>
        </p:scale>
        <p:origin x="153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4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5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8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2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Webscraping_9tL4IJnwd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Data_Wrangling_GcebiAJv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EDL_with_Vis_dOEPS91S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EDL_with_SQL_0KH9YtJM3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Interactive_Dashboard_L5vVtXuS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Interactive_Dashboard_L5vVtXuS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Machine_Learning_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hahoeche/DS_Capstone_Project/blob/main/notebook_SpaceX_Data_Collection_a7gpUg3R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Sascha Höche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06.06.2023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falcon 9 wiki page with Beautiful Soup module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/notebook_SpaceX_Webscraping_9tL4IJnwd.ipynb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620F5E-F099-FD25-8A12-435BA6F6C1F2}"/>
              </a:ext>
            </a:extLst>
          </p:cNvPr>
          <p:cNvSpPr/>
          <p:nvPr/>
        </p:nvSpPr>
        <p:spPr>
          <a:xfrm>
            <a:off x="7644169" y="2034283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Request Falcon 9 launch wiki page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310D83-EEF9-A6CF-547A-229AC1E1B61E}"/>
              </a:ext>
            </a:extLst>
          </p:cNvPr>
          <p:cNvSpPr/>
          <p:nvPr/>
        </p:nvSpPr>
        <p:spPr>
          <a:xfrm>
            <a:off x="7644169" y="3548561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 rows with HTML search in BS4</a:t>
            </a:r>
            <a:endParaRPr lang="en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0B9849-72B9-1D20-3FC6-F3F84335BF12}"/>
              </a:ext>
            </a:extLst>
          </p:cNvPr>
          <p:cNvSpPr/>
          <p:nvPr/>
        </p:nvSpPr>
        <p:spPr>
          <a:xfrm>
            <a:off x="7644169" y="5062839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 HTML data into a pd </a:t>
            </a:r>
            <a:r>
              <a:rPr lang="en-GB" dirty="0" err="1"/>
              <a:t>Dataframe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A0E74A-E827-4EA4-199B-AF8CBA0F6D9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640762" y="3154166"/>
            <a:ext cx="0" cy="3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531C5-0E72-D298-79CA-84DE5B2570B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640762" y="4668444"/>
            <a:ext cx="0" cy="3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including visualizations were performed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positive outcomes were calculated for each type of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outcomes were translated into a Outcome column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notebook_SpaceX_Data_Wrangling_GcebiAJvN.ipynb</a:t>
            </a:r>
            <a:r>
              <a:rPr lang="en-GB" sz="1600" dirty="0">
                <a:hlinkClick r:id="rId3"/>
              </a:rPr>
              <a:t>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65F1C6-313E-A1F5-5EE7-E184C79C6DE6}"/>
              </a:ext>
            </a:extLst>
          </p:cNvPr>
          <p:cNvSpPr/>
          <p:nvPr/>
        </p:nvSpPr>
        <p:spPr>
          <a:xfrm>
            <a:off x="1263721" y="3616503"/>
            <a:ext cx="1726059" cy="1078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EDA and Vis</a:t>
            </a:r>
            <a:endParaRPr lang="en-DE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8DA574-7EA2-E611-21C1-26D08724F4D2}"/>
              </a:ext>
            </a:extLst>
          </p:cNvPr>
          <p:cNvSpPr/>
          <p:nvPr/>
        </p:nvSpPr>
        <p:spPr>
          <a:xfrm>
            <a:off x="3531778" y="3616502"/>
            <a:ext cx="1726059" cy="1078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Summation per Orbit</a:t>
            </a:r>
            <a:endParaRPr lang="en-D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2E2DCB-A4FC-2893-6C50-26E4C4C207CA}"/>
              </a:ext>
            </a:extLst>
          </p:cNvPr>
          <p:cNvSpPr/>
          <p:nvPr/>
        </p:nvSpPr>
        <p:spPr>
          <a:xfrm>
            <a:off x="5799835" y="3616501"/>
            <a:ext cx="1726059" cy="1078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Outcome as column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F350A5-8271-E352-5B27-8746D60455CF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989780" y="4155896"/>
            <a:ext cx="5419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F86A93-8FF5-B54F-BB33-0E5CF260E78B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257837" y="4155895"/>
            <a:ext cx="5419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visualize relationships between pairs of features, scatterplots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/notebook_SpaceX_EDL_with_Vis_dOEPS91SK.ipynb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9D7CF-DF4E-0346-C7C4-6DAB797F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99" y="2845493"/>
            <a:ext cx="11824023" cy="23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8076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Top 5 launch sites beginning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first successful landing pad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names with successful drone ship landing and 4k to 6k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of successful and not successful missions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between 04.06.2010 and 20.03.2017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/notebook_SpaceX_EDL_with_SQL_0KH9YtJM3.ipynb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 and clusters were created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to indicate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to highlight areas around those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Clusters of markers to group events by coordinates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as distance measure between coordinates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/notebook_SpaceX_Interactive_Dashboard_L5vVtXuSg.ipynb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 data with following features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per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allowed a quick overview of the relations between launch sites and payloads and helped identifying where best to launch depending on the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/notebook_SpaceX_Interactive_Dashboard_L5vVtXuSg.ipynb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classification models were compared: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– nearest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/notebook_Machine_Learning_Prediction_Part_5.ipynb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C91149-791A-1467-1498-D7C4A43E2A72}"/>
              </a:ext>
            </a:extLst>
          </p:cNvPr>
          <p:cNvSpPr/>
          <p:nvPr/>
        </p:nvSpPr>
        <p:spPr>
          <a:xfrm>
            <a:off x="1387011" y="4037744"/>
            <a:ext cx="1695236" cy="106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preparation </a:t>
            </a:r>
            <a:endParaRPr lang="en-D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C2AAAA-D380-D9D8-1B49-8AF8370FC952}"/>
              </a:ext>
            </a:extLst>
          </p:cNvPr>
          <p:cNvSpPr/>
          <p:nvPr/>
        </p:nvSpPr>
        <p:spPr>
          <a:xfrm>
            <a:off x="3851648" y="4037744"/>
            <a:ext cx="1695236" cy="106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 of each model 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CEFB98-F6C3-A1C4-78F1-07DC7255D392}"/>
              </a:ext>
            </a:extLst>
          </p:cNvPr>
          <p:cNvSpPr/>
          <p:nvPr/>
        </p:nvSpPr>
        <p:spPr>
          <a:xfrm>
            <a:off x="6316285" y="4037744"/>
            <a:ext cx="1695236" cy="106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comparison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151B56-D153-D81A-9B31-D7106B4B5BA9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3082247" y="4572000"/>
            <a:ext cx="76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FA8C6-3E69-B6F7-029C-F68F83B0CDB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546884" y="4572000"/>
            <a:ext cx="76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different launch sites are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 Falcon 9 v1.1 is 2928kg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was in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above average payload Falcon 9 landed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drone ships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outcomes improved over the years significantly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happened on the east coast of the US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093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thorough testing of different classification 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algorhythms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showed that the Decision Tree Classifier was the most efficient to predict successful landings with an accuracy of 87%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5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for recent launches is CCAFS SLC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successful launches increased over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C0600-3934-B913-D83C-AE65ACF8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30" y="1358323"/>
            <a:ext cx="51244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76786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over 9000kg have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over 12000kg have only be performed on CCAFS SLC 40 and KSC LC 39A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C392B-6250-B512-486F-573E3909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0" y="1363893"/>
            <a:ext cx="11424863" cy="236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have been launched without failure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E8BFB7-033C-7CFB-3E74-F78A1BFE9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961" y="1578877"/>
            <a:ext cx="52006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61375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improved over time with all Orbit types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into VLEO orbit have increased recently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C9845-5552-30B3-8149-22D784E91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0" y="1380637"/>
            <a:ext cx="11517332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260314"/>
            <a:ext cx="10613755" cy="360867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relationship between payload and GTO orbit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to ISS orbit have the highest range of payloads with reasonably high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and GEO orbits are used the least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B42E4-A866-CBAF-B778-CF59EC30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5" y="1477903"/>
            <a:ext cx="11589250" cy="238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Steadily increasing launch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successes during the first three years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8F40F-2F39-B5D3-D66F-F1EF01621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422" y="1615184"/>
            <a:ext cx="51625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launch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have been extracted from the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value in the dataset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0978861-6A8B-FBEE-0A84-1CF3DFF55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985698"/>
              </p:ext>
            </p:extLst>
          </p:nvPr>
        </p:nvGraphicFramePr>
        <p:xfrm>
          <a:off x="770011" y="2543519"/>
          <a:ext cx="30314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1427">
                  <a:extLst>
                    <a:ext uri="{9D8B030D-6E8A-4147-A177-3AD203B41FA5}">
                      <a16:colId xmlns:a16="http://schemas.microsoft.com/office/drawing/2014/main" val="1045389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Launch Sites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4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CCAFS LC 40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CCAFS SLC 40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906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KSC LC 39A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68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VAFB SLC 4E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601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Five records of launch sites that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 stands for Cape Canaveral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D89ED-F089-5086-8241-9844A6A54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586759"/>
            <a:ext cx="11207448" cy="15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Tpayload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sum of all payloads containing the code ‘CRS’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28F10E02-7D40-3372-617A-124D85A33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69909"/>
              </p:ext>
            </p:extLst>
          </p:nvPr>
        </p:nvGraphicFramePr>
        <p:xfrm>
          <a:off x="953213" y="2687320"/>
          <a:ext cx="5283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3200">
                  <a:extLst>
                    <a:ext uri="{9D8B030D-6E8A-4147-A177-3AD203B41FA5}">
                      <a16:colId xmlns:a16="http://schemas.microsoft.com/office/drawing/2014/main" val="4119351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 Payload (kg)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52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111268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016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filtered by booster version and then averaged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415A8BC4-831F-74FA-02F6-915B8A4A3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54742"/>
              </p:ext>
            </p:extLst>
          </p:nvPr>
        </p:nvGraphicFramePr>
        <p:xfrm>
          <a:off x="932665" y="2813079"/>
          <a:ext cx="402975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753">
                  <a:extLst>
                    <a:ext uri="{9D8B030D-6E8A-4147-A177-3AD203B41FA5}">
                      <a16:colId xmlns:a16="http://schemas.microsoft.com/office/drawing/2014/main" val="3012677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Average Payload (kg)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2928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649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48656"/>
            <a:ext cx="10515600" cy="44178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the following methodologies were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data collection, web scraping as well as APIs were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exploratory data analysis (EDA) was performed, that included data wrangling and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using machine learning tools was 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public sources delivered workable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features that allowed the best prediction of successful launches have been determined during EDA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to predict the important characteristics of a successful launch have been determined via the machine learning phase.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the data for the first successful landing on a ground pad returned above date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9A4A30DD-3826-D304-B75A-2624CB6D4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758984"/>
              </p:ext>
            </p:extLst>
          </p:nvPr>
        </p:nvGraphicFramePr>
        <p:xfrm>
          <a:off x="912117" y="2814956"/>
          <a:ext cx="380372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3721">
                  <a:extLst>
                    <a:ext uri="{9D8B030D-6E8A-4147-A177-3AD203B41FA5}">
                      <a16:colId xmlns:a16="http://schemas.microsoft.com/office/drawing/2014/main" val="762252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Min Date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2015-12-22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31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booster data according to above limitations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EC95BF-A806-0410-1945-7211B14C2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419"/>
              </p:ext>
            </p:extLst>
          </p:nvPr>
        </p:nvGraphicFramePr>
        <p:xfrm>
          <a:off x="1086778" y="2998499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647636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Booster Version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9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FT B1021.2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4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FT B1031.2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1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FT B1022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1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FT B1026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350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Grouping mission outcomes by counts for each group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E665B93-26CF-6CA8-1EF3-7503D437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47028"/>
              </p:ext>
            </p:extLst>
          </p:nvPr>
        </p:nvGraphicFramePr>
        <p:xfrm>
          <a:off x="973761" y="281495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568764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72044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Mission Outcome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Occurrences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5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Success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90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Success (payload status unclear)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14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Failure (in flight)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157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9159"/>
            <a:ext cx="457255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listed boosters have carried the maximum payload amount in the dataset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128BEFE7-4740-B338-00A0-708C182D0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74736"/>
              </p:ext>
            </p:extLst>
          </p:nvPr>
        </p:nvGraphicFramePr>
        <p:xfrm>
          <a:off x="5534897" y="1471512"/>
          <a:ext cx="5887093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7093">
                  <a:extLst>
                    <a:ext uri="{9D8B030D-6E8A-4147-A177-3AD203B41FA5}">
                      <a16:colId xmlns:a16="http://schemas.microsoft.com/office/drawing/2014/main" val="2357063585"/>
                    </a:ext>
                  </a:extLst>
                </a:gridCol>
              </a:tblGrid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Booster Version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130764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B1048.4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831441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B1048.5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326163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B1049.4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99550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B1049.5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234238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B1049.7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776694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B1051.3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800628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B1051.4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043443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B1051.6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944277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B1056.4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939493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B1058.3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278664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B1060.2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90135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B5 B1060.3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00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two drone ship landings failed in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4867030-D104-134C-A29C-E8946094C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960010"/>
              </p:ext>
            </p:extLst>
          </p:nvPr>
        </p:nvGraphicFramePr>
        <p:xfrm>
          <a:off x="770011" y="2980303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451760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60735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Booster Version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Launch Site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55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v1.1 B1012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CCAFS LC 40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47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F9 v1.1 B1015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CCAFS LC 40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14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all outcomes between 2010-06-04 and 2017-03-20: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shows that most attempts have been aborted in the above time frame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2ECD8399-C6A3-7688-E20C-25CC7D043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769766"/>
              </p:ext>
            </p:extLst>
          </p:nvPr>
        </p:nvGraphicFramePr>
        <p:xfrm>
          <a:off x="1775146" y="2256819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49406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01655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Landing Outcome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Occurrences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45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 attempt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1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Failure (drone ship)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7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Success (drone ship)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4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Controlled (ocean)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55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Success (ground pad)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9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Failure (parachute)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107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Uncontrolled (ocean)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45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Precluded (drone ship)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32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usually located near the ocean for safety reasons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AD621-208E-3395-13B4-8766F75DE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74" y="1441215"/>
            <a:ext cx="7866579" cy="399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Example launch outcomes for KSC LC 39A, red = failure, green = success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4756C-8B2B-5AD4-599D-7EFE142E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40" y="2098394"/>
            <a:ext cx="3986251" cy="266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CF0E2-3A52-B5FF-1E5C-1DBFC8F40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64" y="2098395"/>
            <a:ext cx="2915239" cy="26797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925155-3849-5738-3065-CA02F3678260}"/>
              </a:ext>
            </a:extLst>
          </p:cNvPr>
          <p:cNvCxnSpPr/>
          <p:nvPr/>
        </p:nvCxnSpPr>
        <p:spPr>
          <a:xfrm flipV="1">
            <a:off x="1767155" y="2098394"/>
            <a:ext cx="6215865" cy="96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7C1C64-E63C-33EE-A766-C1425B99197C}"/>
              </a:ext>
            </a:extLst>
          </p:cNvPr>
          <p:cNvCxnSpPr>
            <a:endCxn id="7" idx="2"/>
          </p:cNvCxnSpPr>
          <p:nvPr/>
        </p:nvCxnSpPr>
        <p:spPr>
          <a:xfrm>
            <a:off x="1767155" y="3739793"/>
            <a:ext cx="6224829" cy="1038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displayed KSC LC 39A is 0.55km close to the next rail connection for easy transport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it is 5.52km away from the next urban area for safety and noise reasons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Logistics and Safety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57046-09BB-FEB1-BFFB-C11D1C93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959" y="1581150"/>
            <a:ext cx="20002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28108"/>
            <a:ext cx="10530114" cy="450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viability of a hypothetical company “Space Y” to compete with the existing company “Space X”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Research Questions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best predictors for a successful launch, thereby minimizing the costs?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launch location is the most desirable?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Identifying the most successful launch 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4DFF9-6008-AB3D-FBEC-F6AD5DD2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90" y="1424301"/>
            <a:ext cx="7221019" cy="38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Three quarters of the launches at KSC LC 39A are 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F436-498B-6AF0-BF22-7312293B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77" y="1477962"/>
            <a:ext cx="8817046" cy="41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Payloads under 6000kg ant FT boosters are the most 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0A0D9-4667-EE3E-2C63-0684B427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0" y="1351040"/>
            <a:ext cx="7600384" cy="37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classification models were tested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has the highest accuracy with 87%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D6016-B632-C5E4-F8FC-95C22A72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63" y="1472623"/>
            <a:ext cx="5384727" cy="40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6482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shows the highest number of true positives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Decision Tree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C253F-374B-D66E-AA10-C48A2733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211" y="1501198"/>
            <a:ext cx="5867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data sources were analyzed, both public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is KSC LC 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over 7000kg have less chance of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missions are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percentage of successful landings increased over time due to improvements in rocket design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can predict a successful landing with 87%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launch data was obtained from two sources: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official API (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https://api.spacexdata.com/v4/rockets/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Falcon 9 Wiki Page (https://en.wikipedia.org/wiki/Falcon/_9/_and_Falcon_Heavy_launches/)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Summarizing and analyzing features as well as creating a landing outcome label as a result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1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8826051" cy="231309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Normalizing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Performing a test/train 20/80 split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Evaluating four classification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8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via an API call to https://api.spacexdata.com/v4/rockets/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Secondary data was collected via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BeautifulSoup4 on https://en.wikipedia.org/wiki/Falcon/_9/_and_Falcon_Heavy_launches/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official Space 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/notebook_SpaceX_Data_Collection_a7gpUg3Rl.ipynb at main · </a:t>
            </a:r>
            <a:r>
              <a:rPr lang="en-GB" sz="1600" dirty="0" err="1">
                <a:hlinkClick r:id="rId3"/>
              </a:rPr>
              <a:t>saschahoeche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DS_Capstone_Project</a:t>
            </a:r>
            <a:r>
              <a:rPr lang="en-GB" sz="1600" dirty="0">
                <a:hlinkClick r:id="rId3"/>
              </a:rPr>
              <a:t>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3FBB61-F405-5738-EE3F-213EB46CEBD7}"/>
              </a:ext>
            </a:extLst>
          </p:cNvPr>
          <p:cNvSpPr/>
          <p:nvPr/>
        </p:nvSpPr>
        <p:spPr>
          <a:xfrm>
            <a:off x="7644169" y="2034283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Request to REST API for Space X launch data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C0A996-ED68-7038-BC52-CD701D916297}"/>
              </a:ext>
            </a:extLst>
          </p:cNvPr>
          <p:cNvSpPr/>
          <p:nvPr/>
        </p:nvSpPr>
        <p:spPr>
          <a:xfrm>
            <a:off x="7644169" y="3548561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Filter for Falcon 9 data only</a:t>
            </a:r>
            <a:endParaRPr lang="en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C76DCA-CA0A-2012-6012-B82D25D12BA8}"/>
              </a:ext>
            </a:extLst>
          </p:cNvPr>
          <p:cNvSpPr/>
          <p:nvPr/>
        </p:nvSpPr>
        <p:spPr>
          <a:xfrm>
            <a:off x="7644169" y="5062839"/>
            <a:ext cx="1993186" cy="1119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Replacing missing values with mean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20B668-ED0D-1F43-C795-0F27E7C08D4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8640762" y="3154166"/>
            <a:ext cx="0" cy="3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1B3A77-F034-26C3-C4B0-296F01088C8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640762" y="4668444"/>
            <a:ext cx="0" cy="3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1786</Words>
  <Application>Microsoft Office PowerPoint</Application>
  <PresentationFormat>Widescreen</PresentationFormat>
  <Paragraphs>419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sascha.hoeche@basf.com</cp:lastModifiedBy>
  <cp:revision>211</cp:revision>
  <dcterms:created xsi:type="dcterms:W3CDTF">2021-04-29T18:58:34Z</dcterms:created>
  <dcterms:modified xsi:type="dcterms:W3CDTF">2023-06-06T11:27:49Z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